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5" r:id="rId8"/>
    <p:sldId id="262" r:id="rId9"/>
    <p:sldId id="263" r:id="rId10"/>
    <p:sldId id="264"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94660"/>
  </p:normalViewPr>
  <p:slideViewPr>
    <p:cSldViewPr snapToGrid="0">
      <p:cViewPr varScale="1">
        <p:scale>
          <a:sx n="138" d="100"/>
          <a:sy n="138" d="100"/>
        </p:scale>
        <p:origin x="120" y="7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tr-TR"/>
              <a:t>Asıl başlık stilini düzenlemek için tıklayın</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12/5/2019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12/5/2019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12/5/2019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12/5/2019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E5059C3-6A89-4494-99FF-5A4D6FFD50EB}" type="datetimeFigureOut">
              <a:rPr lang="en-US" dirty="0"/>
              <a:t>12/5/2019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12/5/2019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609285" y="2851331"/>
            <a:ext cx="3893623" cy="3071434"/>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666635" y="2851331"/>
            <a:ext cx="3899798" cy="3071434"/>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12/5/2019</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12/5/2019</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12/5/2019</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37D525BB-DA17-4BA0-B3C8-3AC3ABC827E6}" type="datetimeFigureOut">
              <a:rPr lang="en-US" dirty="0"/>
              <a:t>12/5/2019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B16C4C9A-3960-41CF-A4E9-2A8FB932454B}" type="datetimeFigureOut">
              <a:rPr lang="en-US" dirty="0"/>
              <a:t>12/5/2019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12/5/2019</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DA6E31E-5CAA-4084-9921-998E9F2AAC0C}"/>
              </a:ext>
            </a:extLst>
          </p:cNvPr>
          <p:cNvSpPr>
            <a:spLocks noGrp="1"/>
          </p:cNvSpPr>
          <p:nvPr>
            <p:ph type="ctrTitle"/>
          </p:nvPr>
        </p:nvSpPr>
        <p:spPr>
          <a:xfrm>
            <a:off x="2611808" y="2478968"/>
            <a:ext cx="5518066" cy="2268559"/>
          </a:xfrm>
        </p:spPr>
        <p:txBody>
          <a:bodyPr anchor="ctr" anchorCtr="0"/>
          <a:lstStyle/>
          <a:p>
            <a:r>
              <a:rPr lang="tr-TR" dirty="0"/>
              <a:t>KÂDÎ BEYDÂVÎ</a:t>
            </a:r>
          </a:p>
        </p:txBody>
      </p:sp>
      <p:sp>
        <p:nvSpPr>
          <p:cNvPr id="3" name="Alt Başlık 2">
            <a:extLst>
              <a:ext uri="{FF2B5EF4-FFF2-40B4-BE49-F238E27FC236}">
                <a16:creationId xmlns:a16="http://schemas.microsoft.com/office/drawing/2014/main" id="{5D7372B1-D9DC-44C8-94BD-7683CC07CD2C}"/>
              </a:ext>
            </a:extLst>
          </p:cNvPr>
          <p:cNvSpPr>
            <a:spLocks noGrp="1"/>
          </p:cNvSpPr>
          <p:nvPr>
            <p:ph type="subTitle" idx="1"/>
          </p:nvPr>
        </p:nvSpPr>
        <p:spPr>
          <a:xfrm>
            <a:off x="2772274" y="4754998"/>
            <a:ext cx="5357600" cy="1160213"/>
          </a:xfrm>
        </p:spPr>
        <p:txBody>
          <a:bodyPr anchor="t" anchorCtr="0"/>
          <a:lstStyle/>
          <a:p>
            <a:r>
              <a:rPr lang="tr-TR" dirty="0"/>
              <a:t>DR. ÖĞR. ÜYESİ MUHAMMET SACİT KURT</a:t>
            </a:r>
          </a:p>
        </p:txBody>
      </p:sp>
    </p:spTree>
    <p:extLst>
      <p:ext uri="{BB962C8B-B14F-4D97-AF65-F5344CB8AC3E}">
        <p14:creationId xmlns:p14="http://schemas.microsoft.com/office/powerpoint/2010/main" val="9768376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CAB70B6-FA45-4136-B9F6-F151D677F5C6}"/>
              </a:ext>
            </a:extLst>
          </p:cNvPr>
          <p:cNvSpPr>
            <a:spLocks noGrp="1"/>
          </p:cNvSpPr>
          <p:nvPr>
            <p:ph idx="1"/>
          </p:nvPr>
        </p:nvSpPr>
        <p:spPr>
          <a:xfrm>
            <a:off x="1066800" y="949035"/>
            <a:ext cx="10238509" cy="5749637"/>
          </a:xfrm>
        </p:spPr>
        <p:txBody>
          <a:bodyPr anchor="t" anchorCtr="0">
            <a:normAutofit fontScale="85000" lnSpcReduction="10000"/>
          </a:bodyPr>
          <a:lstStyle/>
          <a:p>
            <a:pPr>
              <a:lnSpc>
                <a:spcPct val="200000"/>
              </a:lnSpc>
            </a:pPr>
            <a:r>
              <a:rPr lang="tr-TR" dirty="0" err="1"/>
              <a:t>Haberî</a:t>
            </a:r>
            <a:r>
              <a:rPr lang="tr-TR" dirty="0"/>
              <a:t> sıfatları </a:t>
            </a:r>
            <a:r>
              <a:rPr lang="tr-TR" dirty="0" err="1"/>
              <a:t>te’vil</a:t>
            </a:r>
            <a:r>
              <a:rPr lang="tr-TR" dirty="0"/>
              <a:t> eder. Örneğin </a:t>
            </a:r>
            <a:r>
              <a:rPr lang="ar-SA" b="1" dirty="0"/>
              <a:t>وَقَالَتِ الْيَهُودُ يَدُ اللَّهِ مَغْلُولَةٌ غُلَّتْ أَيْدِيهِمْ وَلُعِنُوا بِمَا قَالُوا بَلْ يَدَاهُ مَبْسُوطَتَانِ</a:t>
            </a:r>
            <a:r>
              <a:rPr lang="tr-TR" b="1" dirty="0"/>
              <a:t> </a:t>
            </a:r>
            <a:r>
              <a:rPr lang="tr-TR" dirty="0"/>
              <a:t>ayetinde </a:t>
            </a:r>
            <a:r>
              <a:rPr lang="ar-SA" b="1" dirty="0"/>
              <a:t>يَدَاهُ</a:t>
            </a:r>
            <a:r>
              <a:rPr lang="tr-TR" b="1" dirty="0"/>
              <a:t> </a:t>
            </a:r>
            <a:r>
              <a:rPr lang="tr-TR" dirty="0"/>
              <a:t>ifadesini Allah’ın ihsanı, cömertliği şeklinde tefsir etmiştir.</a:t>
            </a:r>
          </a:p>
          <a:p>
            <a:r>
              <a:rPr lang="tr-TR" dirty="0"/>
              <a:t>Ahkâma dair hususlarda </a:t>
            </a:r>
            <a:r>
              <a:rPr lang="tr-TR" dirty="0" err="1"/>
              <a:t>İmâm</a:t>
            </a:r>
            <a:r>
              <a:rPr lang="tr-TR" dirty="0"/>
              <a:t> </a:t>
            </a:r>
            <a:r>
              <a:rPr lang="tr-TR" dirty="0" err="1"/>
              <a:t>Şâfi’înin</a:t>
            </a:r>
            <a:r>
              <a:rPr lang="tr-TR" dirty="0"/>
              <a:t> yolunu tercih eder. Örneğin:</a:t>
            </a:r>
          </a:p>
          <a:p>
            <a:pPr algn="r" rtl="1">
              <a:lnSpc>
                <a:spcPct val="200000"/>
              </a:lnSpc>
            </a:pPr>
            <a:r>
              <a:rPr lang="ar-SA" b="1" dirty="0"/>
              <a:t>بِسْمِ اللَّهِ الرَّحْمنِ الرَّحِيمِ من الفاتحة، ومن كل سورة، وعليه قراءة مكة والكوفة </a:t>
            </a:r>
            <a:r>
              <a:rPr lang="ar-SA" b="1" dirty="0" err="1"/>
              <a:t>وفقهاؤهما</a:t>
            </a:r>
            <a:r>
              <a:rPr lang="ar-SA" b="1" dirty="0"/>
              <a:t> وابن المبارك رحمه الله تعالى والشافعي. وخالفهم قراء المدينة والبصرة والشام </a:t>
            </a:r>
            <a:r>
              <a:rPr lang="ar-SA" b="1" dirty="0" err="1"/>
              <a:t>وفقهاؤها</a:t>
            </a:r>
            <a:r>
              <a:rPr lang="ar-SA" b="1" dirty="0"/>
              <a:t> ومالك والأوزاعي، ولم يَنُصَّ أبو حنيفة رحمه الله تعالى فيه بشيء فظُنَّ أنها ليست من السورة عنده.</a:t>
            </a:r>
            <a:endParaRPr lang="tr-TR" b="1" dirty="0"/>
          </a:p>
          <a:p>
            <a:r>
              <a:rPr lang="tr-TR" dirty="0" err="1"/>
              <a:t>Beydâvi</a:t>
            </a:r>
            <a:r>
              <a:rPr lang="tr-TR" dirty="0"/>
              <a:t>, genellikle Mutezile mezhebi görüşlerini şiddetli bir şekilde reddetmeye çalışmıştır. Muhtemelen bu sebeple de tefsiri Ehlisünnet indinde revaç bulmuştur. Bununla birlikte </a:t>
            </a:r>
            <a:r>
              <a:rPr lang="tr-TR" dirty="0" err="1"/>
              <a:t>Keşşaf’tan</a:t>
            </a:r>
            <a:r>
              <a:rPr lang="tr-TR" dirty="0"/>
              <a:t> fazlaca etkilenmesi sebebiyle fark etmeden bazı </a:t>
            </a:r>
            <a:r>
              <a:rPr lang="tr-TR" dirty="0" err="1"/>
              <a:t>Mu’tezilî</a:t>
            </a:r>
            <a:r>
              <a:rPr lang="tr-TR" dirty="0"/>
              <a:t> görüşleri benimsediği ifade edilmiştir. </a:t>
            </a:r>
            <a:r>
              <a:rPr lang="tr-TR" dirty="0" err="1"/>
              <a:t>Suyûtî</a:t>
            </a:r>
            <a:r>
              <a:rPr lang="tr-TR" dirty="0"/>
              <a:t>, yazdığı haşiyede eserin bu yönüne işaret eden bazı bilgilere dikkat çekmiştir. </a:t>
            </a:r>
            <a:r>
              <a:rPr lang="tr-TR" dirty="0" err="1"/>
              <a:t>Suyûtî’nin</a:t>
            </a:r>
            <a:r>
              <a:rPr lang="tr-TR" dirty="0"/>
              <a:t> talebesi </a:t>
            </a:r>
            <a:r>
              <a:rPr lang="tr-TR" dirty="0" err="1"/>
              <a:t>Şâmî</a:t>
            </a:r>
            <a:r>
              <a:rPr lang="tr-TR" dirty="0"/>
              <a:t> bu hususta eleştirel bir risale kaleme almış, Hocazâde de bu eleştirilerle alakalı başka bir risale yazmıştır. </a:t>
            </a:r>
            <a:r>
              <a:rPr lang="tr-TR" dirty="0" err="1"/>
              <a:t>Murtazâ</a:t>
            </a:r>
            <a:r>
              <a:rPr lang="tr-TR" dirty="0"/>
              <a:t> </a:t>
            </a:r>
            <a:r>
              <a:rPr lang="tr-TR" dirty="0" err="1"/>
              <a:t>Zebîdî</a:t>
            </a:r>
            <a:r>
              <a:rPr lang="tr-TR" dirty="0"/>
              <a:t> de bu iki risaleyi değerlendiren bir başka eser kaleme almıştır.</a:t>
            </a:r>
          </a:p>
          <a:p>
            <a:r>
              <a:rPr lang="tr-TR" dirty="0" err="1"/>
              <a:t>Beydâvî</a:t>
            </a:r>
            <a:r>
              <a:rPr lang="tr-TR" dirty="0"/>
              <a:t>, bazı </a:t>
            </a:r>
            <a:r>
              <a:rPr lang="tr-TR" dirty="0" err="1"/>
              <a:t>kevni</a:t>
            </a:r>
            <a:r>
              <a:rPr lang="tr-TR" dirty="0"/>
              <a:t> </a:t>
            </a:r>
            <a:r>
              <a:rPr lang="tr-TR" dirty="0" err="1"/>
              <a:t>âyetleri</a:t>
            </a:r>
            <a:r>
              <a:rPr lang="tr-TR" dirty="0"/>
              <a:t> tefsir ederken, ilmi tefsir metodunu da kullanmış, o hâdisenin oluş ve tabiatını izah etmeye çalışmıştır. Bu, konuda </a:t>
            </a:r>
            <a:r>
              <a:rPr lang="tr-TR" dirty="0" err="1"/>
              <a:t>Râzi'den</a:t>
            </a:r>
            <a:r>
              <a:rPr lang="tr-TR" dirty="0"/>
              <a:t> istifade etmiştir.</a:t>
            </a:r>
          </a:p>
          <a:p>
            <a:endParaRPr lang="tr-TR" dirty="0"/>
          </a:p>
          <a:p>
            <a:endParaRPr lang="tr-TR" dirty="0"/>
          </a:p>
          <a:p>
            <a:endParaRPr lang="tr-TR" dirty="0"/>
          </a:p>
        </p:txBody>
      </p:sp>
    </p:spTree>
    <p:extLst>
      <p:ext uri="{BB962C8B-B14F-4D97-AF65-F5344CB8AC3E}">
        <p14:creationId xmlns:p14="http://schemas.microsoft.com/office/powerpoint/2010/main" val="1110115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3F005AD-A5C2-4793-8E87-87AD8C26E3E2}"/>
              </a:ext>
            </a:extLst>
          </p:cNvPr>
          <p:cNvSpPr>
            <a:spLocks noGrp="1"/>
          </p:cNvSpPr>
          <p:nvPr>
            <p:ph idx="1"/>
          </p:nvPr>
        </p:nvSpPr>
        <p:spPr>
          <a:xfrm>
            <a:off x="1080654" y="955963"/>
            <a:ext cx="10231581" cy="5624945"/>
          </a:xfrm>
        </p:spPr>
        <p:txBody>
          <a:bodyPr anchor="t" anchorCtr="0"/>
          <a:lstStyle/>
          <a:p>
            <a:r>
              <a:rPr lang="tr-TR" dirty="0" err="1"/>
              <a:t>Kur’ân</a:t>
            </a:r>
            <a:r>
              <a:rPr lang="tr-TR" dirty="0"/>
              <a:t>-ı Kerîm’de muarızlara karşı getirilen aklî delillerin mantıkî kıyas esasına göre açıklandığı görülür. </a:t>
            </a:r>
          </a:p>
          <a:p>
            <a:r>
              <a:rPr lang="tr-TR" dirty="0" err="1"/>
              <a:t>Beyzâvî’nin</a:t>
            </a:r>
            <a:r>
              <a:rPr lang="tr-TR" dirty="0"/>
              <a:t> </a:t>
            </a:r>
            <a:r>
              <a:rPr lang="tr-TR" dirty="0" err="1"/>
              <a:t>müfessirliği</a:t>
            </a:r>
            <a:r>
              <a:rPr lang="tr-TR" dirty="0"/>
              <a:t> şu noktalarda eleştirilmiştir: </a:t>
            </a:r>
          </a:p>
          <a:p>
            <a:r>
              <a:rPr lang="tr-TR" dirty="0"/>
              <a:t>1. </a:t>
            </a:r>
            <a:r>
              <a:rPr lang="tr-TR" dirty="0" err="1"/>
              <a:t>Âyetlere</a:t>
            </a:r>
            <a:r>
              <a:rPr lang="tr-TR" dirty="0"/>
              <a:t> verdiği </a:t>
            </a:r>
            <a:r>
              <a:rPr lang="tr-TR" dirty="0" err="1"/>
              <a:t>mânalar</a:t>
            </a:r>
            <a:r>
              <a:rPr lang="tr-TR" dirty="0"/>
              <a:t> birbiriyle çelişmekte ve bazı hatalar ihtiva etmektedir. </a:t>
            </a:r>
          </a:p>
          <a:p>
            <a:r>
              <a:rPr lang="tr-TR" dirty="0"/>
              <a:t>2. </a:t>
            </a:r>
            <a:r>
              <a:rPr lang="tr-TR" dirty="0" err="1"/>
              <a:t>Sûrelerin</a:t>
            </a:r>
            <a:r>
              <a:rPr lang="tr-TR" dirty="0"/>
              <a:t> sonunda zayıf hadislere yer vermiştir. </a:t>
            </a:r>
          </a:p>
          <a:p>
            <a:r>
              <a:rPr lang="tr-TR" dirty="0"/>
              <a:t>3. </a:t>
            </a:r>
            <a:r>
              <a:rPr lang="tr-TR" dirty="0" err="1"/>
              <a:t>Âyetleri</a:t>
            </a:r>
            <a:r>
              <a:rPr lang="tr-TR" dirty="0"/>
              <a:t> felsefî yorumlara tâbi tutmuş, Kur’an’ı </a:t>
            </a:r>
            <a:r>
              <a:rPr lang="tr-TR" dirty="0" err="1"/>
              <a:t>re’y</a:t>
            </a:r>
            <a:r>
              <a:rPr lang="tr-TR" dirty="0"/>
              <a:t> ile açıklayıp rivayet yolunu </a:t>
            </a:r>
            <a:r>
              <a:rPr lang="tr-TR" dirty="0" err="1"/>
              <a:t>terketmiştir</a:t>
            </a:r>
            <a:r>
              <a:rPr lang="tr-TR" dirty="0"/>
              <a:t>. </a:t>
            </a:r>
          </a:p>
          <a:p>
            <a:r>
              <a:rPr lang="tr-TR" dirty="0"/>
              <a:t>4. Mecaz ve kinayelere dayanarak yaptığı bazı </a:t>
            </a:r>
            <a:r>
              <a:rPr lang="tr-TR" dirty="0" err="1"/>
              <a:t>te’viller</a:t>
            </a:r>
            <a:r>
              <a:rPr lang="tr-TR" dirty="0"/>
              <a:t> sebebiyle Sünnî tefsir çizgisinden çıkmıştır. </a:t>
            </a:r>
          </a:p>
          <a:p>
            <a:r>
              <a:rPr lang="tr-TR" dirty="0"/>
              <a:t>5. Az da olsa </a:t>
            </a:r>
            <a:r>
              <a:rPr lang="tr-TR" dirty="0" err="1"/>
              <a:t>İsrâiliyat’a</a:t>
            </a:r>
            <a:r>
              <a:rPr lang="tr-TR" dirty="0"/>
              <a:t> yer vermiştir.</a:t>
            </a:r>
          </a:p>
        </p:txBody>
      </p:sp>
    </p:spTree>
    <p:extLst>
      <p:ext uri="{BB962C8B-B14F-4D97-AF65-F5344CB8AC3E}">
        <p14:creationId xmlns:p14="http://schemas.microsoft.com/office/powerpoint/2010/main" val="2160606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9FF7A76-5131-40E5-B1C7-433F2C3B703F}"/>
              </a:ext>
            </a:extLst>
          </p:cNvPr>
          <p:cNvSpPr>
            <a:spLocks noGrp="1"/>
          </p:cNvSpPr>
          <p:nvPr>
            <p:ph type="title"/>
          </p:nvPr>
        </p:nvSpPr>
        <p:spPr>
          <a:xfrm>
            <a:off x="2515824" y="333218"/>
            <a:ext cx="8095880" cy="795927"/>
          </a:xfrm>
        </p:spPr>
        <p:txBody>
          <a:bodyPr/>
          <a:lstStyle/>
          <a:p>
            <a:pPr algn="l"/>
            <a:r>
              <a:rPr lang="tr-TR" dirty="0"/>
              <a:t>HAYATI</a:t>
            </a:r>
          </a:p>
        </p:txBody>
      </p:sp>
      <p:sp>
        <p:nvSpPr>
          <p:cNvPr id="3" name="İçerik Yer Tutucusu 2">
            <a:extLst>
              <a:ext uri="{FF2B5EF4-FFF2-40B4-BE49-F238E27FC236}">
                <a16:creationId xmlns:a16="http://schemas.microsoft.com/office/drawing/2014/main" id="{26DAE247-AD4A-4C51-AFF5-6D4D550457DA}"/>
              </a:ext>
            </a:extLst>
          </p:cNvPr>
          <p:cNvSpPr>
            <a:spLocks noGrp="1"/>
          </p:cNvSpPr>
          <p:nvPr>
            <p:ph idx="1"/>
          </p:nvPr>
        </p:nvSpPr>
        <p:spPr>
          <a:xfrm>
            <a:off x="1243106" y="1039091"/>
            <a:ext cx="10052423" cy="5541818"/>
          </a:xfrm>
        </p:spPr>
        <p:txBody>
          <a:bodyPr anchor="t" anchorCtr="0">
            <a:normAutofit fontScale="92500" lnSpcReduction="20000"/>
          </a:bodyPr>
          <a:lstStyle/>
          <a:p>
            <a:r>
              <a:rPr lang="tr-TR" dirty="0"/>
              <a:t>Tam adı </a:t>
            </a:r>
            <a:r>
              <a:rPr lang="tr-TR" dirty="0" err="1"/>
              <a:t>Nâsıruddîn</a:t>
            </a:r>
            <a:r>
              <a:rPr lang="tr-TR" dirty="0"/>
              <a:t> </a:t>
            </a:r>
            <a:r>
              <a:rPr lang="tr-TR" dirty="0" err="1"/>
              <a:t>Ebû</a:t>
            </a:r>
            <a:r>
              <a:rPr lang="tr-TR" dirty="0"/>
              <a:t> </a:t>
            </a:r>
            <a:r>
              <a:rPr lang="tr-TR" dirty="0" err="1"/>
              <a:t>Sa’îd</a:t>
            </a:r>
            <a:r>
              <a:rPr lang="tr-TR" dirty="0"/>
              <a:t> (</a:t>
            </a:r>
            <a:r>
              <a:rPr lang="tr-TR" dirty="0" err="1"/>
              <a:t>Ebû</a:t>
            </a:r>
            <a:r>
              <a:rPr lang="tr-TR" dirty="0"/>
              <a:t> Muhammed) Abdullah b. Ömer b. Muhammed </a:t>
            </a:r>
            <a:r>
              <a:rPr lang="tr-TR" dirty="0" err="1"/>
              <a:t>ed-Beydâvî’dir</a:t>
            </a:r>
            <a:r>
              <a:rPr lang="tr-TR" dirty="0"/>
              <a:t>.</a:t>
            </a:r>
          </a:p>
          <a:p>
            <a:r>
              <a:rPr lang="tr-TR" dirty="0"/>
              <a:t>Doğum tarihi tam olarak bilinmemekle birlikte 100 yıl yaşadığını bildiren rivayet doğru kabul edilirse 585 yılı civarında doğduğu söylenebilir.</a:t>
            </a:r>
          </a:p>
          <a:p>
            <a:r>
              <a:rPr lang="tr-TR" dirty="0" err="1"/>
              <a:t>Şîraz</a:t>
            </a:r>
            <a:r>
              <a:rPr lang="tr-TR" dirty="0"/>
              <a:t> yakınlarındaki </a:t>
            </a:r>
            <a:r>
              <a:rPr lang="tr-TR" dirty="0" err="1"/>
              <a:t>Beydâ</a:t>
            </a:r>
            <a:r>
              <a:rPr lang="tr-TR" dirty="0"/>
              <a:t> kasabasında dünyaya geldiği için bu </a:t>
            </a:r>
            <a:r>
              <a:rPr lang="tr-TR" dirty="0" err="1"/>
              <a:t>nisbetle</a:t>
            </a:r>
            <a:r>
              <a:rPr lang="tr-TR" dirty="0"/>
              <a:t> anılmaktadır. «</a:t>
            </a:r>
            <a:r>
              <a:rPr lang="tr-TR" dirty="0" err="1"/>
              <a:t>Şîraz</a:t>
            </a:r>
            <a:r>
              <a:rPr lang="tr-TR" dirty="0"/>
              <a:t> </a:t>
            </a:r>
            <a:r>
              <a:rPr lang="tr-TR" dirty="0" err="1"/>
              <a:t>Kâdî’l-kudâtlığı</a:t>
            </a:r>
            <a:r>
              <a:rPr lang="tr-TR" dirty="0"/>
              <a:t>» yaptığı için </a:t>
            </a:r>
            <a:r>
              <a:rPr lang="tr-TR" dirty="0" err="1"/>
              <a:t>Kâdî</a:t>
            </a:r>
            <a:r>
              <a:rPr lang="tr-TR" dirty="0"/>
              <a:t> ve </a:t>
            </a:r>
            <a:r>
              <a:rPr lang="tr-TR" dirty="0" err="1"/>
              <a:t>Kâdî’l-kudât</a:t>
            </a:r>
            <a:r>
              <a:rPr lang="tr-TR" dirty="0"/>
              <a:t> unvanları ile tanınmaktadır. İslâmî ilimlerin pek çok dalında eser </a:t>
            </a:r>
            <a:r>
              <a:rPr lang="tr-TR" dirty="0" err="1"/>
              <a:t>te’lif</a:t>
            </a:r>
            <a:r>
              <a:rPr lang="tr-TR" dirty="0"/>
              <a:t> etmesi sebebiyle «Allâme» unvanıyla da anılmaktadır.</a:t>
            </a:r>
          </a:p>
          <a:p>
            <a:r>
              <a:rPr lang="tr-TR" dirty="0"/>
              <a:t>Babasının Fars atabeği Ebu </a:t>
            </a:r>
            <a:r>
              <a:rPr lang="tr-TR" dirty="0" err="1"/>
              <a:t>Bekr</a:t>
            </a:r>
            <a:r>
              <a:rPr lang="tr-TR" dirty="0"/>
              <a:t> b. </a:t>
            </a:r>
            <a:r>
              <a:rPr lang="tr-TR" dirty="0" err="1"/>
              <a:t>Sa’d</a:t>
            </a:r>
            <a:r>
              <a:rPr lang="tr-TR" dirty="0"/>
              <a:t> tarafından başşehir </a:t>
            </a:r>
            <a:r>
              <a:rPr lang="tr-TR" dirty="0" err="1"/>
              <a:t>Kâdî’l-kudâtlığına</a:t>
            </a:r>
            <a:r>
              <a:rPr lang="tr-TR" dirty="0"/>
              <a:t> getirilmesi sebebiyle ailesiyle birlikte </a:t>
            </a:r>
            <a:r>
              <a:rPr lang="tr-TR" dirty="0" err="1"/>
              <a:t>Şîraz’a</a:t>
            </a:r>
            <a:r>
              <a:rPr lang="tr-TR" dirty="0"/>
              <a:t> gitmiş ve hayatının çoğunluğu </a:t>
            </a:r>
            <a:r>
              <a:rPr lang="tr-TR" dirty="0" err="1"/>
              <a:t>Şîraz’da</a:t>
            </a:r>
            <a:r>
              <a:rPr lang="tr-TR" dirty="0"/>
              <a:t> geçirmiştir. </a:t>
            </a:r>
          </a:p>
          <a:p>
            <a:r>
              <a:rPr lang="tr-TR" dirty="0"/>
              <a:t>O dönemde, Fars </a:t>
            </a:r>
            <a:r>
              <a:rPr lang="tr-TR" dirty="0" err="1"/>
              <a:t>emîri</a:t>
            </a:r>
            <a:r>
              <a:rPr lang="tr-TR" dirty="0"/>
              <a:t> Moğollarla iyi geçindiği için Moğol istilasından etkilenmeyen bir bölge olmuş ve </a:t>
            </a:r>
            <a:r>
              <a:rPr lang="tr-TR" dirty="0" err="1"/>
              <a:t>Şîraz</a:t>
            </a:r>
            <a:r>
              <a:rPr lang="tr-TR" dirty="0"/>
              <a:t> çevre yerlerdeki âlimlerin de toplandığı bir şehir haline gelmiştir. Bu ise </a:t>
            </a:r>
            <a:r>
              <a:rPr lang="tr-TR" dirty="0" err="1"/>
              <a:t>Beydâvî’nin</a:t>
            </a:r>
            <a:r>
              <a:rPr lang="tr-TR" dirty="0"/>
              <a:t> </a:t>
            </a:r>
            <a:r>
              <a:rPr lang="tr-TR" dirty="0" err="1"/>
              <a:t>rihle</a:t>
            </a:r>
            <a:r>
              <a:rPr lang="tr-TR" dirty="0"/>
              <a:t> yapmaksızın pek çok âlime ulaşabilmesini sağlamıştır. Bununla birlikte Bağdat’ta da eğitim aldığını ifade eden bazı kaynaklar vardır.</a:t>
            </a:r>
          </a:p>
          <a:p>
            <a:endParaRPr lang="tr-TR" dirty="0"/>
          </a:p>
        </p:txBody>
      </p:sp>
    </p:spTree>
    <p:extLst>
      <p:ext uri="{BB962C8B-B14F-4D97-AF65-F5344CB8AC3E}">
        <p14:creationId xmlns:p14="http://schemas.microsoft.com/office/powerpoint/2010/main" val="1335252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8B5AE03-9A3C-47E5-B59F-F10AAC960DEC}"/>
              </a:ext>
            </a:extLst>
          </p:cNvPr>
          <p:cNvSpPr>
            <a:spLocks noGrp="1"/>
          </p:cNvSpPr>
          <p:nvPr>
            <p:ph idx="1"/>
          </p:nvPr>
        </p:nvSpPr>
        <p:spPr>
          <a:xfrm>
            <a:off x="1156855" y="942109"/>
            <a:ext cx="10113818" cy="5673436"/>
          </a:xfrm>
        </p:spPr>
        <p:txBody>
          <a:bodyPr anchor="t" anchorCtr="0">
            <a:normAutofit fontScale="92500" lnSpcReduction="10000"/>
          </a:bodyPr>
          <a:lstStyle/>
          <a:p>
            <a:r>
              <a:rPr lang="tr-TR" dirty="0"/>
              <a:t>Bizzat kendisinin zikrettiği Hz. Peygamber’e kadar uzanan bir </a:t>
            </a:r>
            <a:r>
              <a:rPr lang="tr-TR" dirty="0" err="1"/>
              <a:t>ulemâ</a:t>
            </a:r>
            <a:r>
              <a:rPr lang="tr-TR" dirty="0"/>
              <a:t> silsilesi bulunmaktadır. Bununla birlikte babası dışında yüz yüze eğitim aldığı hocaların kimler olduğu belli değildir. </a:t>
            </a:r>
          </a:p>
          <a:p>
            <a:r>
              <a:rPr lang="tr-TR" dirty="0" err="1"/>
              <a:t>Nâsıruddîn</a:t>
            </a:r>
            <a:r>
              <a:rPr lang="tr-TR" dirty="0"/>
              <a:t> et-</a:t>
            </a:r>
            <a:r>
              <a:rPr lang="tr-TR" dirty="0" err="1"/>
              <a:t>Tûsî</a:t>
            </a:r>
            <a:r>
              <a:rPr lang="tr-TR" dirty="0"/>
              <a:t> ve </a:t>
            </a:r>
            <a:r>
              <a:rPr lang="tr-TR" dirty="0" err="1"/>
              <a:t>Şihâbuddîn</a:t>
            </a:r>
            <a:r>
              <a:rPr lang="tr-TR" dirty="0"/>
              <a:t> es-</a:t>
            </a:r>
            <a:r>
              <a:rPr lang="tr-TR" dirty="0" err="1"/>
              <a:t>Suhreverdî’nin</a:t>
            </a:r>
            <a:r>
              <a:rPr lang="tr-TR" dirty="0"/>
              <a:t> hocalarından olduğu ifade edilmekte, fakat bu ihtimal uzak görülmektedir. </a:t>
            </a:r>
          </a:p>
          <a:p>
            <a:r>
              <a:rPr lang="tr-TR" dirty="0" err="1"/>
              <a:t>Çârperdî</a:t>
            </a:r>
            <a:r>
              <a:rPr lang="tr-TR" dirty="0"/>
              <a:t> yetiştirdiği meşhur talebelerdendir.</a:t>
            </a:r>
          </a:p>
          <a:p>
            <a:r>
              <a:rPr lang="tr-TR" dirty="0"/>
              <a:t>Fars emiri Abaka tarafından </a:t>
            </a:r>
            <a:r>
              <a:rPr lang="tr-TR" dirty="0" err="1"/>
              <a:t>Fahreddîn</a:t>
            </a:r>
            <a:r>
              <a:rPr lang="tr-TR" dirty="0"/>
              <a:t> eş-</a:t>
            </a:r>
            <a:r>
              <a:rPr lang="tr-TR" dirty="0" err="1"/>
              <a:t>Şîrâzî’nin</a:t>
            </a:r>
            <a:r>
              <a:rPr lang="tr-TR" dirty="0"/>
              <a:t> boşalttığı </a:t>
            </a:r>
            <a:r>
              <a:rPr lang="tr-TR" dirty="0" err="1"/>
              <a:t>Şîraz</a:t>
            </a:r>
            <a:r>
              <a:rPr lang="tr-TR" dirty="0"/>
              <a:t> </a:t>
            </a:r>
            <a:r>
              <a:rPr lang="tr-TR" dirty="0" err="1"/>
              <a:t>Kâdî’l-Kudâtlığı</a:t>
            </a:r>
            <a:r>
              <a:rPr lang="tr-TR" dirty="0"/>
              <a:t> görevine tayin edilmiştir. Bu görevi icra ederken takındığı aşırı titiz ve müsamahasız tutum sebebiyle görevinden azledilmiştir. </a:t>
            </a:r>
          </a:p>
          <a:p>
            <a:r>
              <a:rPr lang="tr-TR" dirty="0"/>
              <a:t>Azledildikten sonra Tebriz’e gelmiştir. Bir görüşe göre Halifenin de hazır bulunduğu bir ilim meclisinde meselelere </a:t>
            </a:r>
            <a:r>
              <a:rPr lang="tr-TR" dirty="0" err="1"/>
              <a:t>vukufiyetini</a:t>
            </a:r>
            <a:r>
              <a:rPr lang="tr-TR" dirty="0"/>
              <a:t> göstermiş, ardından vezirden kendisini </a:t>
            </a:r>
            <a:r>
              <a:rPr lang="tr-TR" dirty="0" err="1"/>
              <a:t>Şîraz</a:t>
            </a:r>
            <a:r>
              <a:rPr lang="tr-TR" dirty="0"/>
              <a:t> </a:t>
            </a:r>
            <a:r>
              <a:rPr lang="tr-TR" dirty="0" err="1"/>
              <a:t>Kâdî’l-kudâtlığına</a:t>
            </a:r>
            <a:r>
              <a:rPr lang="tr-TR" dirty="0"/>
              <a:t> tekrar atamasını istemiş ve tekrar atanmıştır. Bir müddet daha kadılık yaptıktan sonra görevinden ayrılmış, Tebriz’e yerleşip geri kalan ömrünü ilim ve ibadetle geçirmiştir.</a:t>
            </a:r>
          </a:p>
          <a:p>
            <a:endParaRPr lang="tr-TR" dirty="0"/>
          </a:p>
        </p:txBody>
      </p:sp>
    </p:spTree>
    <p:extLst>
      <p:ext uri="{BB962C8B-B14F-4D97-AF65-F5344CB8AC3E}">
        <p14:creationId xmlns:p14="http://schemas.microsoft.com/office/powerpoint/2010/main" val="3571160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CAB70B6-FA45-4136-B9F6-F151D677F5C6}"/>
              </a:ext>
            </a:extLst>
          </p:cNvPr>
          <p:cNvSpPr>
            <a:spLocks noGrp="1"/>
          </p:cNvSpPr>
          <p:nvPr>
            <p:ph idx="1"/>
          </p:nvPr>
        </p:nvSpPr>
        <p:spPr>
          <a:xfrm>
            <a:off x="1066800" y="949035"/>
            <a:ext cx="10238509" cy="5749637"/>
          </a:xfrm>
        </p:spPr>
        <p:txBody>
          <a:bodyPr anchor="t" anchorCtr="0">
            <a:normAutofit fontScale="85000" lnSpcReduction="10000"/>
          </a:bodyPr>
          <a:lstStyle/>
          <a:p>
            <a:r>
              <a:rPr lang="tr-TR" dirty="0"/>
              <a:t>Bir diğer görüşe göre Tebriz’de karşılaşıp sohbetinden faydalandığı Şeyh el-</a:t>
            </a:r>
            <a:r>
              <a:rPr lang="tr-TR" dirty="0" err="1"/>
              <a:t>Kutahtâî’den</a:t>
            </a:r>
            <a:r>
              <a:rPr lang="tr-TR" dirty="0"/>
              <a:t> kadılığa tekrar tayini için vezirle görüşmesini rica etmiştir. el-</a:t>
            </a:r>
            <a:r>
              <a:rPr lang="tr-TR" dirty="0" err="1"/>
              <a:t>Kutahtâî</a:t>
            </a:r>
            <a:r>
              <a:rPr lang="tr-TR" dirty="0"/>
              <a:t> ise vezire </a:t>
            </a:r>
            <a:r>
              <a:rPr lang="tr-TR" dirty="0" err="1"/>
              <a:t>Beydâvî’yi</a:t>
            </a:r>
            <a:r>
              <a:rPr lang="tr-TR" dirty="0"/>
              <a:t> göstererek «Şu yanındaki adam cehennemde seccade kadar bir yer talep etmektedir» demiş, vezir de </a:t>
            </a:r>
            <a:r>
              <a:rPr lang="tr-TR" dirty="0" err="1"/>
              <a:t>Beydâvî’yi</a:t>
            </a:r>
            <a:r>
              <a:rPr lang="tr-TR" dirty="0"/>
              <a:t> eski görevine getirmeyi kabul etmiştir. Ancak </a:t>
            </a:r>
            <a:r>
              <a:rPr lang="tr-TR" dirty="0" err="1"/>
              <a:t>Beydâvî</a:t>
            </a:r>
            <a:r>
              <a:rPr lang="tr-TR" dirty="0"/>
              <a:t> şeyhin sözlerinden etkilenmiş, göreve dönmekten vazgeçmiş ve geri kalan ömrünü Tebriz’de eser </a:t>
            </a:r>
            <a:r>
              <a:rPr lang="tr-TR" dirty="0" err="1"/>
              <a:t>te’lif</a:t>
            </a:r>
            <a:r>
              <a:rPr lang="tr-TR" dirty="0"/>
              <a:t> ederek geçirmiştir.</a:t>
            </a:r>
          </a:p>
          <a:p>
            <a:r>
              <a:rPr lang="tr-TR" dirty="0"/>
              <a:t>Çağdaşlarından ve Şiilerin önemli simalarından olan </a:t>
            </a:r>
            <a:r>
              <a:rPr lang="tr-TR" dirty="0" err="1"/>
              <a:t>İbn</a:t>
            </a:r>
            <a:r>
              <a:rPr lang="tr-TR" dirty="0"/>
              <a:t> </a:t>
            </a:r>
            <a:r>
              <a:rPr lang="tr-TR" dirty="0" err="1"/>
              <a:t>Mutahher</a:t>
            </a:r>
            <a:r>
              <a:rPr lang="tr-TR" dirty="0"/>
              <a:t> el-</a:t>
            </a:r>
            <a:r>
              <a:rPr lang="tr-TR" dirty="0" err="1"/>
              <a:t>Hillî</a:t>
            </a:r>
            <a:r>
              <a:rPr lang="tr-TR" dirty="0"/>
              <a:t> ile münazarada bulunmuş ve ona karşı üstün gelmiştir.</a:t>
            </a:r>
          </a:p>
          <a:p>
            <a:r>
              <a:rPr lang="tr-TR" dirty="0"/>
              <a:t>Vefat tarihi hakkında ihtilaflar bulunmaktadır. Genel kabule göre </a:t>
            </a:r>
            <a:r>
              <a:rPr lang="tr-TR" dirty="0" err="1"/>
              <a:t>Beydâvî</a:t>
            </a:r>
            <a:r>
              <a:rPr lang="tr-TR" dirty="0"/>
              <a:t> 685 tarihinde vefat etmiştir. Bu hususta 691, 716 ve 719 tarihleri de zikredilmektedir.</a:t>
            </a:r>
          </a:p>
          <a:p>
            <a:r>
              <a:rPr lang="tr-TR" dirty="0" err="1"/>
              <a:t>Beydâvî</a:t>
            </a:r>
            <a:r>
              <a:rPr lang="tr-TR" dirty="0"/>
              <a:t> itikatta </a:t>
            </a:r>
            <a:r>
              <a:rPr lang="tr-TR" dirty="0" err="1"/>
              <a:t>Eş’arî</a:t>
            </a:r>
            <a:r>
              <a:rPr lang="tr-TR" dirty="0"/>
              <a:t> amelde </a:t>
            </a:r>
            <a:r>
              <a:rPr lang="tr-TR" dirty="0" err="1"/>
              <a:t>Şâfi’î</a:t>
            </a:r>
            <a:r>
              <a:rPr lang="tr-TR" dirty="0"/>
              <a:t> bir âlimdir. </a:t>
            </a:r>
          </a:p>
          <a:p>
            <a:r>
              <a:rPr lang="tr-TR" dirty="0"/>
              <a:t>Tefsir, hadis, fıkıh, kelâm, usul, mantık, nahiv ve </a:t>
            </a:r>
            <a:r>
              <a:rPr lang="tr-TR" dirty="0" err="1"/>
              <a:t>belagatta</a:t>
            </a:r>
            <a:r>
              <a:rPr lang="tr-TR" dirty="0"/>
              <a:t> söz sahibidir. </a:t>
            </a:r>
          </a:p>
          <a:p>
            <a:r>
              <a:rPr lang="tr-TR" dirty="0"/>
              <a:t>Ayrıca felsefî kültürün yaygın olduğu bir dönemde yaşadığı için felsefe ile de ilgilenmiş, kendisinden önce </a:t>
            </a:r>
            <a:r>
              <a:rPr lang="tr-TR" dirty="0" err="1"/>
              <a:t>Râzî</a:t>
            </a:r>
            <a:r>
              <a:rPr lang="tr-TR" dirty="0"/>
              <a:t> ile </a:t>
            </a:r>
            <a:r>
              <a:rPr lang="tr-TR" dirty="0" err="1"/>
              <a:t>Âmidî’nin</a:t>
            </a:r>
            <a:r>
              <a:rPr lang="tr-TR" dirty="0"/>
              <a:t> başlattığı felsefe ile kelâmı birleştirme işini daha da ileri götürerek iki ilmin meselelerini birbirinden ayırt edilemeyecek şekilde birleştirmiştir. Onun bu metodu daha sonra </a:t>
            </a:r>
            <a:r>
              <a:rPr lang="tr-TR" dirty="0" err="1"/>
              <a:t>Teftâzânî</a:t>
            </a:r>
            <a:r>
              <a:rPr lang="tr-TR" dirty="0"/>
              <a:t> ve </a:t>
            </a:r>
            <a:r>
              <a:rPr lang="tr-TR" dirty="0" err="1"/>
              <a:t>Cürcânî’yi</a:t>
            </a:r>
            <a:r>
              <a:rPr lang="tr-TR" dirty="0"/>
              <a:t> de etkilemiştir. Bu yönüyle </a:t>
            </a:r>
            <a:r>
              <a:rPr lang="tr-TR" dirty="0" err="1"/>
              <a:t>Saçaklızade</a:t>
            </a:r>
            <a:r>
              <a:rPr lang="tr-TR" dirty="0"/>
              <a:t> tarafından şiddetle eleştirilmiştir.</a:t>
            </a:r>
          </a:p>
        </p:txBody>
      </p:sp>
    </p:spTree>
    <p:extLst>
      <p:ext uri="{BB962C8B-B14F-4D97-AF65-F5344CB8AC3E}">
        <p14:creationId xmlns:p14="http://schemas.microsoft.com/office/powerpoint/2010/main" val="2447816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CAB70B6-FA45-4136-B9F6-F151D677F5C6}"/>
              </a:ext>
            </a:extLst>
          </p:cNvPr>
          <p:cNvSpPr>
            <a:spLocks noGrp="1"/>
          </p:cNvSpPr>
          <p:nvPr>
            <p:ph idx="1"/>
          </p:nvPr>
        </p:nvSpPr>
        <p:spPr>
          <a:xfrm>
            <a:off x="1059873" y="969818"/>
            <a:ext cx="10238509" cy="5507182"/>
          </a:xfrm>
        </p:spPr>
        <p:txBody>
          <a:bodyPr anchor="t" anchorCtr="0">
            <a:normAutofit fontScale="70000" lnSpcReduction="20000"/>
          </a:bodyPr>
          <a:lstStyle/>
          <a:p>
            <a:r>
              <a:rPr lang="tr-TR" dirty="0"/>
              <a:t>Eserlerinden </a:t>
            </a:r>
          </a:p>
          <a:p>
            <a:pPr lvl="1"/>
            <a:r>
              <a:rPr lang="tr-TR" dirty="0"/>
              <a:t>mantık alanında </a:t>
            </a:r>
            <a:r>
              <a:rPr lang="tr-TR" i="1" dirty="0" err="1"/>
              <a:t>Şerhu’l</a:t>
            </a:r>
            <a:r>
              <a:rPr lang="tr-TR" i="1" dirty="0"/>
              <a:t>-Metali </a:t>
            </a:r>
            <a:r>
              <a:rPr lang="tr-TR" i="1" dirty="0" err="1"/>
              <a:t>fi’l</a:t>
            </a:r>
            <a:r>
              <a:rPr lang="tr-TR" i="1" dirty="0"/>
              <a:t>-Mantık</a:t>
            </a:r>
            <a:r>
              <a:rPr lang="tr-TR" dirty="0"/>
              <a:t>, </a:t>
            </a:r>
          </a:p>
          <a:p>
            <a:pPr lvl="1"/>
            <a:r>
              <a:rPr lang="tr-TR" dirty="0"/>
              <a:t>kelam alanında </a:t>
            </a:r>
            <a:r>
              <a:rPr lang="tr-TR" i="1" dirty="0" err="1"/>
              <a:t>Tevaliu’l-Envar</a:t>
            </a:r>
            <a:r>
              <a:rPr lang="tr-TR" i="1" dirty="0"/>
              <a:t> </a:t>
            </a:r>
            <a:r>
              <a:rPr lang="tr-TR" i="1" dirty="0" err="1"/>
              <a:t>min</a:t>
            </a:r>
            <a:r>
              <a:rPr lang="tr-TR" i="1" dirty="0"/>
              <a:t> </a:t>
            </a:r>
            <a:r>
              <a:rPr lang="tr-TR" i="1" dirty="0" err="1"/>
              <a:t>Metalii’l-Enzar</a:t>
            </a:r>
            <a:r>
              <a:rPr lang="tr-TR" i="1" dirty="0"/>
              <a:t> </a:t>
            </a:r>
          </a:p>
          <a:p>
            <a:pPr lvl="1"/>
            <a:r>
              <a:rPr lang="tr-TR" dirty="0"/>
              <a:t>fıkıh </a:t>
            </a:r>
            <a:r>
              <a:rPr lang="tr-TR" dirty="0" err="1"/>
              <a:t>usulune</a:t>
            </a:r>
            <a:r>
              <a:rPr lang="tr-TR" dirty="0"/>
              <a:t> dair </a:t>
            </a:r>
            <a:r>
              <a:rPr lang="tr-TR" i="1" dirty="0" err="1"/>
              <a:t>Minhacu’l</a:t>
            </a:r>
            <a:r>
              <a:rPr lang="tr-TR" i="1" dirty="0"/>
              <a:t>-Vusul ila </a:t>
            </a:r>
            <a:r>
              <a:rPr lang="tr-TR" i="1" dirty="0" err="1"/>
              <a:t>İlmi’l</a:t>
            </a:r>
            <a:r>
              <a:rPr lang="tr-TR" i="1" dirty="0"/>
              <a:t>-Usul </a:t>
            </a:r>
          </a:p>
          <a:p>
            <a:pPr lvl="1"/>
            <a:r>
              <a:rPr lang="tr-TR" dirty="0"/>
              <a:t>hadiste </a:t>
            </a:r>
            <a:r>
              <a:rPr lang="tr-TR" dirty="0" err="1"/>
              <a:t>Tuhfetu’l-Ebrâr</a:t>
            </a:r>
            <a:r>
              <a:rPr lang="tr-TR" dirty="0"/>
              <a:t> adlı eserleri önemlidir. </a:t>
            </a:r>
          </a:p>
          <a:p>
            <a:r>
              <a:rPr lang="tr-TR" dirty="0"/>
              <a:t>Ancak </a:t>
            </a:r>
            <a:r>
              <a:rPr lang="tr-TR" dirty="0" err="1"/>
              <a:t>Beydâvî’nin</a:t>
            </a:r>
            <a:r>
              <a:rPr lang="tr-TR" dirty="0"/>
              <a:t> en meşhur eseri tefsiri </a:t>
            </a:r>
            <a:r>
              <a:rPr lang="tr-TR" i="1" dirty="0" err="1"/>
              <a:t>Envâru’t-Tenzîl</a:t>
            </a:r>
            <a:r>
              <a:rPr lang="tr-TR" i="1" dirty="0"/>
              <a:t> ve </a:t>
            </a:r>
            <a:r>
              <a:rPr lang="tr-TR" i="1" dirty="0" err="1"/>
              <a:t>Esrâru’t-Te’vîl</a:t>
            </a:r>
            <a:r>
              <a:rPr lang="tr-TR" i="1" dirty="0"/>
              <a:t> </a:t>
            </a:r>
            <a:r>
              <a:rPr lang="tr-TR" dirty="0"/>
              <a:t>’</a:t>
            </a:r>
            <a:r>
              <a:rPr lang="tr-TR" dirty="0" err="1"/>
              <a:t>dir</a:t>
            </a:r>
            <a:r>
              <a:rPr lang="tr-TR" dirty="0"/>
              <a:t>. Zira Osmanlı ulemasının yaptığı tefsir çalışmalarının %40’ı şerh, haşiye ve talika tarzı eserlerdir ve bu eserlerin %66’sı </a:t>
            </a:r>
            <a:r>
              <a:rPr lang="tr-TR" dirty="0" err="1"/>
              <a:t>Beydâvî’nin</a:t>
            </a:r>
            <a:r>
              <a:rPr lang="tr-TR" dirty="0"/>
              <a:t> tefsiri üzerine kaleme alınmıştır.</a:t>
            </a:r>
          </a:p>
          <a:p>
            <a:r>
              <a:rPr lang="tr-TR" dirty="0"/>
              <a:t>Bu eserler içerisinde;</a:t>
            </a:r>
          </a:p>
          <a:p>
            <a:pPr lvl="1"/>
            <a:r>
              <a:rPr lang="tr-TR" dirty="0" err="1"/>
              <a:t>Sadreddîn</a:t>
            </a:r>
            <a:r>
              <a:rPr lang="tr-TR" dirty="0"/>
              <a:t> el-</a:t>
            </a:r>
            <a:r>
              <a:rPr lang="tr-TR" dirty="0" err="1"/>
              <a:t>Konevî</a:t>
            </a:r>
            <a:endParaRPr lang="tr-TR" dirty="0"/>
          </a:p>
          <a:p>
            <a:pPr lvl="1"/>
            <a:r>
              <a:rPr lang="tr-TR" dirty="0" err="1"/>
              <a:t>Şeyhzâde</a:t>
            </a:r>
            <a:endParaRPr lang="tr-TR" dirty="0"/>
          </a:p>
          <a:p>
            <a:pPr lvl="1"/>
            <a:r>
              <a:rPr lang="tr-TR" dirty="0" err="1"/>
              <a:t>Hafâcî</a:t>
            </a:r>
            <a:endParaRPr lang="tr-TR" dirty="0"/>
          </a:p>
          <a:p>
            <a:pPr lvl="1"/>
            <a:r>
              <a:rPr lang="tr-TR" dirty="0" err="1"/>
              <a:t>Sa’dî</a:t>
            </a:r>
            <a:r>
              <a:rPr lang="tr-TR" dirty="0"/>
              <a:t> </a:t>
            </a:r>
            <a:r>
              <a:rPr lang="tr-TR" dirty="0" err="1"/>
              <a:t>Çelebî</a:t>
            </a:r>
            <a:endParaRPr lang="tr-TR" dirty="0"/>
          </a:p>
          <a:p>
            <a:pPr lvl="1"/>
            <a:r>
              <a:rPr lang="tr-TR" dirty="0" err="1"/>
              <a:t>Siyelkûtî’nin</a:t>
            </a:r>
            <a:r>
              <a:rPr lang="tr-TR" dirty="0"/>
              <a:t> haşiyeleri önemlidir.</a:t>
            </a:r>
          </a:p>
          <a:p>
            <a:r>
              <a:rPr lang="tr-TR" dirty="0"/>
              <a:t>Bunun yanında </a:t>
            </a:r>
            <a:r>
              <a:rPr lang="tr-TR" dirty="0" err="1"/>
              <a:t>Munâvî’nin</a:t>
            </a:r>
            <a:r>
              <a:rPr lang="tr-TR" dirty="0"/>
              <a:t> ve </a:t>
            </a:r>
            <a:r>
              <a:rPr lang="tr-TR" dirty="0" err="1"/>
              <a:t>Himmetzade</a:t>
            </a:r>
            <a:r>
              <a:rPr lang="tr-TR" dirty="0"/>
              <a:t> Muhammed b. Hasan </a:t>
            </a:r>
            <a:r>
              <a:rPr lang="tr-TR" dirty="0" err="1"/>
              <a:t>ed-Dımeşkî’nin</a:t>
            </a:r>
            <a:r>
              <a:rPr lang="tr-TR" dirty="0"/>
              <a:t> </a:t>
            </a:r>
            <a:r>
              <a:rPr lang="tr-TR" dirty="0" err="1"/>
              <a:t>Beydâvî’de</a:t>
            </a:r>
            <a:r>
              <a:rPr lang="tr-TR" dirty="0"/>
              <a:t> geçen hadisleri </a:t>
            </a:r>
            <a:r>
              <a:rPr lang="tr-TR" dirty="0" err="1"/>
              <a:t>tahric</a:t>
            </a:r>
            <a:r>
              <a:rPr lang="tr-TR" dirty="0"/>
              <a:t> ettikleri kitaplar da bulunmaktadır.</a:t>
            </a:r>
          </a:p>
        </p:txBody>
      </p:sp>
    </p:spTree>
    <p:extLst>
      <p:ext uri="{BB962C8B-B14F-4D97-AF65-F5344CB8AC3E}">
        <p14:creationId xmlns:p14="http://schemas.microsoft.com/office/powerpoint/2010/main" val="3366807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a:extLst>
              <a:ext uri="{FF2B5EF4-FFF2-40B4-BE49-F238E27FC236}">
                <a16:creationId xmlns:a16="http://schemas.microsoft.com/office/drawing/2014/main" id="{6B538B91-C50D-462E-B72C-08DC70D19670}"/>
              </a:ext>
            </a:extLst>
          </p:cNvPr>
          <p:cNvPicPr>
            <a:picLocks noGrp="1" noChangeAspect="1"/>
          </p:cNvPicPr>
          <p:nvPr>
            <p:ph idx="1"/>
          </p:nvPr>
        </p:nvPicPr>
        <p:blipFill>
          <a:blip r:embed="rId2"/>
          <a:stretch>
            <a:fillRect/>
          </a:stretch>
        </p:blipFill>
        <p:spPr>
          <a:xfrm>
            <a:off x="1454727" y="41703"/>
            <a:ext cx="8458200" cy="6762648"/>
          </a:xfrm>
          <a:prstGeom prst="rect">
            <a:avLst/>
          </a:prstGeom>
        </p:spPr>
      </p:pic>
    </p:spTree>
    <p:extLst>
      <p:ext uri="{BB962C8B-B14F-4D97-AF65-F5344CB8AC3E}">
        <p14:creationId xmlns:p14="http://schemas.microsoft.com/office/powerpoint/2010/main" val="964979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F505D35-7BD0-4E79-9A5C-517B9EC77A78}"/>
              </a:ext>
            </a:extLst>
          </p:cNvPr>
          <p:cNvSpPr>
            <a:spLocks noGrp="1"/>
          </p:cNvSpPr>
          <p:nvPr>
            <p:ph type="title"/>
          </p:nvPr>
        </p:nvSpPr>
        <p:spPr>
          <a:xfrm>
            <a:off x="1115291" y="145474"/>
            <a:ext cx="9440993" cy="741217"/>
          </a:xfrm>
        </p:spPr>
        <p:txBody>
          <a:bodyPr>
            <a:normAutofit/>
          </a:bodyPr>
          <a:lstStyle/>
          <a:p>
            <a:pPr algn="l"/>
            <a:r>
              <a:rPr lang="tr-TR" dirty="0" err="1"/>
              <a:t>Envâru’t-Tenzîl</a:t>
            </a:r>
            <a:r>
              <a:rPr lang="tr-TR" dirty="0"/>
              <a:t> ve </a:t>
            </a:r>
            <a:r>
              <a:rPr lang="tr-TR" dirty="0" err="1"/>
              <a:t>Esrâru’t-Te’vîl</a:t>
            </a:r>
            <a:endParaRPr lang="tr-TR" dirty="0"/>
          </a:p>
        </p:txBody>
      </p:sp>
      <p:sp>
        <p:nvSpPr>
          <p:cNvPr id="3" name="İçerik Yer Tutucusu 2">
            <a:extLst>
              <a:ext uri="{FF2B5EF4-FFF2-40B4-BE49-F238E27FC236}">
                <a16:creationId xmlns:a16="http://schemas.microsoft.com/office/drawing/2014/main" id="{7050A70C-9BAB-428E-AC20-5AE926816393}"/>
              </a:ext>
            </a:extLst>
          </p:cNvPr>
          <p:cNvSpPr>
            <a:spLocks noGrp="1"/>
          </p:cNvSpPr>
          <p:nvPr>
            <p:ph idx="1"/>
          </p:nvPr>
        </p:nvSpPr>
        <p:spPr>
          <a:xfrm>
            <a:off x="1032164" y="886691"/>
            <a:ext cx="10321636" cy="5825835"/>
          </a:xfrm>
        </p:spPr>
        <p:txBody>
          <a:bodyPr anchor="t" anchorCtr="0">
            <a:normAutofit fontScale="92500" lnSpcReduction="10000"/>
          </a:bodyPr>
          <a:lstStyle/>
          <a:p>
            <a:r>
              <a:rPr lang="tr-TR" dirty="0"/>
              <a:t>“Şeriat kaidelerinin binası ve esası, dini ilimlerin başı ve önderi olan tefsir ilmi, </a:t>
            </a:r>
            <a:r>
              <a:rPr lang="tr-TR" dirty="0" err="1"/>
              <a:t>kadr</a:t>
            </a:r>
            <a:r>
              <a:rPr lang="tr-TR" dirty="0"/>
              <a:t>-u kıymet yönünden ilimlerin en büyüğü, şeref ve alamet bakımından da en yüce olanıdır. Tefsir yazmak ve onun hakkında konuşmak, ancak dini ilimlerin hepsinde, </a:t>
            </a:r>
            <a:r>
              <a:rPr lang="tr-TR" dirty="0" err="1"/>
              <a:t>usûl</a:t>
            </a:r>
            <a:r>
              <a:rPr lang="tr-TR" dirty="0"/>
              <a:t> ve </a:t>
            </a:r>
            <a:r>
              <a:rPr lang="tr-TR" dirty="0" err="1"/>
              <a:t>furu'unda</a:t>
            </a:r>
            <a:r>
              <a:rPr lang="tr-TR" dirty="0"/>
              <a:t> akranlarına üstün gelen, Arap dili sanatında, edebi fenlerde yüksek derecede bulunan kimselere ait olabilir.</a:t>
            </a:r>
          </a:p>
          <a:p>
            <a:r>
              <a:rPr lang="tr-TR" dirty="0"/>
              <a:t>Uzun zamandan beri, hem </a:t>
            </a:r>
            <a:r>
              <a:rPr lang="tr-TR" dirty="0" err="1"/>
              <a:t>sahabilerin</a:t>
            </a:r>
            <a:r>
              <a:rPr lang="tr-TR" dirty="0"/>
              <a:t> büyüklerinden, tabiilerin alimlerinden ve bunların dışındaki selef bilginlerinden bana ulaşan haberlerin özetini içine alan, hem de gerek benim ve gerekse benden evvel gelen faziletli kimselerden ve araştırıcıların ortaya koydukları mühim bir takım ince nükteleri ve latifeleri ihtiva eden, meşhur sekiz </a:t>
            </a:r>
            <a:r>
              <a:rPr lang="tr-TR" dirty="0" err="1"/>
              <a:t>imâma</a:t>
            </a:r>
            <a:r>
              <a:rPr lang="tr-TR" dirty="0"/>
              <a:t> ulaşan kıraat vecihlerini ve muteber </a:t>
            </a:r>
            <a:r>
              <a:rPr lang="tr-TR" dirty="0" err="1"/>
              <a:t>kurradan</a:t>
            </a:r>
            <a:r>
              <a:rPr lang="tr-TR" dirty="0"/>
              <a:t> rivayet edilen şazları da açıklayan fenleri içine alan bir kitap yazmayı düşünmekteydim. Ancak, aczim beni bu işi yapmaktan alıkoymakta ve istediğim şu makama yükselmeme engel olmaktaydı. Nihayet yaptığım </a:t>
            </a:r>
            <a:r>
              <a:rPr lang="tr-TR" dirty="0">
                <a:solidFill>
                  <a:srgbClr val="FF0000"/>
                </a:solidFill>
              </a:rPr>
              <a:t>istihareden</a:t>
            </a:r>
            <a:r>
              <a:rPr lang="tr-TR" dirty="0"/>
              <a:t> sonra, mazhar olduğum bereket ve kolaylık sayesinde endişelerden kurtuldum ve yapmak istediğim şeye başlamaya niyet ettim ve niyet ettiğim şeyleri yerine getirmeye gayretim sağlam bir şekilde arttı. Kitabı tamamlayınca ona “</a:t>
            </a:r>
            <a:r>
              <a:rPr lang="tr-TR" dirty="0" err="1"/>
              <a:t>Envâru't</a:t>
            </a:r>
            <a:r>
              <a:rPr lang="tr-TR" dirty="0"/>
              <a:t>-Tenzil ve </a:t>
            </a:r>
            <a:r>
              <a:rPr lang="tr-TR" dirty="0" err="1"/>
              <a:t>Esrâru'l-Te'vil</a:t>
            </a:r>
            <a:r>
              <a:rPr lang="tr-TR" dirty="0"/>
              <a:t>” adını vereyim diye niyet ettim. Allah'ın doğru yolun güzelliklerine ulaştırması dileğiyle sözlerime başlıyorum. Her hayra ulaştıran ve her isteyene istediğini veren O'dur.”</a:t>
            </a:r>
          </a:p>
          <a:p>
            <a:endParaRPr lang="tr-TR" dirty="0"/>
          </a:p>
        </p:txBody>
      </p:sp>
    </p:spTree>
    <p:extLst>
      <p:ext uri="{BB962C8B-B14F-4D97-AF65-F5344CB8AC3E}">
        <p14:creationId xmlns:p14="http://schemas.microsoft.com/office/powerpoint/2010/main" val="38873374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CAB70B6-FA45-4136-B9F6-F151D677F5C6}"/>
              </a:ext>
            </a:extLst>
          </p:cNvPr>
          <p:cNvSpPr>
            <a:spLocks noGrp="1"/>
          </p:cNvSpPr>
          <p:nvPr>
            <p:ph idx="1"/>
          </p:nvPr>
        </p:nvSpPr>
        <p:spPr>
          <a:xfrm>
            <a:off x="1066800" y="949035"/>
            <a:ext cx="10238509" cy="5749637"/>
          </a:xfrm>
        </p:spPr>
        <p:txBody>
          <a:bodyPr anchor="t" anchorCtr="0">
            <a:normAutofit fontScale="85000" lnSpcReduction="10000"/>
          </a:bodyPr>
          <a:lstStyle/>
          <a:p>
            <a:r>
              <a:rPr lang="tr-TR" dirty="0" err="1"/>
              <a:t>Beydâvi</a:t>
            </a:r>
            <a:r>
              <a:rPr lang="tr-TR" dirty="0"/>
              <a:t> tefsirinde;</a:t>
            </a:r>
          </a:p>
          <a:p>
            <a:r>
              <a:rPr lang="tr-TR" dirty="0"/>
              <a:t>Lafızların ve terkiplerin beyanı ve tahlillerinde manalardan nükteler çıkarmakta, </a:t>
            </a:r>
            <a:r>
              <a:rPr lang="tr-TR" dirty="0" err="1">
                <a:solidFill>
                  <a:srgbClr val="FF0000"/>
                </a:solidFill>
              </a:rPr>
              <a:t>Zemahşeri'</a:t>
            </a:r>
            <a:r>
              <a:rPr lang="tr-TR" dirty="0" err="1"/>
              <a:t>ye</a:t>
            </a:r>
            <a:r>
              <a:rPr lang="tr-TR" dirty="0"/>
              <a:t>, </a:t>
            </a:r>
          </a:p>
          <a:p>
            <a:r>
              <a:rPr lang="tr-TR" dirty="0" err="1"/>
              <a:t>Kur'an'i</a:t>
            </a:r>
            <a:r>
              <a:rPr lang="tr-TR" dirty="0"/>
              <a:t> hikmetler ve felsefe nazariyelerini, din </a:t>
            </a:r>
            <a:r>
              <a:rPr lang="tr-TR" dirty="0" err="1"/>
              <a:t>usûlü</a:t>
            </a:r>
            <a:r>
              <a:rPr lang="tr-TR" dirty="0"/>
              <a:t> ve fıkıh </a:t>
            </a:r>
            <a:r>
              <a:rPr lang="tr-TR" dirty="0" err="1"/>
              <a:t>usûlü</a:t>
            </a:r>
            <a:r>
              <a:rPr lang="tr-TR" dirty="0"/>
              <a:t> kaidelerini ortaya koymakta, </a:t>
            </a:r>
            <a:r>
              <a:rPr lang="tr-TR" dirty="0" err="1">
                <a:solidFill>
                  <a:srgbClr val="FF0000"/>
                </a:solidFill>
              </a:rPr>
              <a:t>Fahruddin</a:t>
            </a:r>
            <a:r>
              <a:rPr lang="tr-TR" dirty="0">
                <a:solidFill>
                  <a:srgbClr val="FF0000"/>
                </a:solidFill>
              </a:rPr>
              <a:t> er-</a:t>
            </a:r>
            <a:r>
              <a:rPr lang="tr-TR" dirty="0" err="1">
                <a:solidFill>
                  <a:srgbClr val="FF0000"/>
                </a:solidFill>
              </a:rPr>
              <a:t>Râzi</a:t>
            </a:r>
            <a:r>
              <a:rPr lang="tr-TR" dirty="0" err="1"/>
              <a:t>'ye</a:t>
            </a:r>
            <a:r>
              <a:rPr lang="tr-TR" dirty="0"/>
              <a:t>; </a:t>
            </a:r>
          </a:p>
          <a:p>
            <a:r>
              <a:rPr lang="tr-TR" dirty="0"/>
              <a:t>Dilsel incelikler, lügat ve iştikak için de </a:t>
            </a:r>
            <a:r>
              <a:rPr lang="tr-TR" dirty="0">
                <a:solidFill>
                  <a:srgbClr val="FF0000"/>
                </a:solidFill>
              </a:rPr>
              <a:t>er-</a:t>
            </a:r>
            <a:r>
              <a:rPr lang="tr-TR" dirty="0" err="1">
                <a:solidFill>
                  <a:srgbClr val="FF0000"/>
                </a:solidFill>
              </a:rPr>
              <a:t>Ragıb</a:t>
            </a:r>
            <a:r>
              <a:rPr lang="tr-TR" dirty="0" err="1"/>
              <a:t>'ın</a:t>
            </a:r>
            <a:r>
              <a:rPr lang="tr-TR" dirty="0"/>
              <a:t> Müfredatına -bazen onların isimlerini zikrederek bazen de zikretmeyerek- dayanmaktadır.</a:t>
            </a:r>
          </a:p>
          <a:p>
            <a:r>
              <a:rPr lang="tr-TR" dirty="0" err="1"/>
              <a:t>Beydavi’nin</a:t>
            </a:r>
            <a:r>
              <a:rPr lang="tr-TR" dirty="0"/>
              <a:t> tefsirinde ayetler, Arap dilinin kurallarının verdiği imkanlar </a:t>
            </a:r>
            <a:r>
              <a:rPr lang="tr-TR" dirty="0" err="1"/>
              <a:t>nisbetinde</a:t>
            </a:r>
            <a:r>
              <a:rPr lang="tr-TR" dirty="0"/>
              <a:t>, teferruata girilmeden kısa ve öz bir şekilde tefsir ve </a:t>
            </a:r>
            <a:r>
              <a:rPr lang="tr-TR" dirty="0" err="1"/>
              <a:t>te’vil</a:t>
            </a:r>
            <a:r>
              <a:rPr lang="tr-TR" dirty="0"/>
              <a:t> edilmiştir. </a:t>
            </a:r>
          </a:p>
          <a:p>
            <a:r>
              <a:rPr lang="tr-TR" dirty="0"/>
              <a:t>Eserde sarf, nahiv, mantık, kıraat, tarih ve kelam gibi konular bazen çok kısa yer aldığı için eserin muğlak, </a:t>
            </a:r>
            <a:r>
              <a:rPr lang="tr-TR" dirty="0" err="1"/>
              <a:t>mübhem</a:t>
            </a:r>
            <a:r>
              <a:rPr lang="tr-TR" dirty="0"/>
              <a:t> ve izaha muhtaç bazı yönleri bulunmaktadır. </a:t>
            </a:r>
          </a:p>
          <a:p>
            <a:r>
              <a:rPr lang="tr-TR" dirty="0"/>
              <a:t>Tefsirinde genel olarak dirayet metodunu kullanan </a:t>
            </a:r>
            <a:r>
              <a:rPr lang="tr-TR" dirty="0" err="1"/>
              <a:t>Beydavi</a:t>
            </a:r>
            <a:r>
              <a:rPr lang="tr-TR" dirty="0"/>
              <a:t>, rivayete de yer vermektedir. </a:t>
            </a:r>
          </a:p>
          <a:p>
            <a:r>
              <a:rPr lang="tr-TR" dirty="0"/>
              <a:t>Ayetlerin izahında şiirle </a:t>
            </a:r>
            <a:r>
              <a:rPr lang="tr-TR" dirty="0" err="1"/>
              <a:t>istişhadda</a:t>
            </a:r>
            <a:r>
              <a:rPr lang="tr-TR" dirty="0"/>
              <a:t> bulunmaktadır. </a:t>
            </a:r>
          </a:p>
          <a:p>
            <a:r>
              <a:rPr lang="tr-TR" dirty="0"/>
              <a:t>Zaman zaman </a:t>
            </a:r>
            <a:r>
              <a:rPr lang="tr-TR" dirty="0" err="1"/>
              <a:t>İsrailiyat</a:t>
            </a:r>
            <a:r>
              <a:rPr lang="tr-TR" dirty="0"/>
              <a:t> türünden bazı rivayetlere de yer vermektedir.</a:t>
            </a:r>
          </a:p>
        </p:txBody>
      </p:sp>
    </p:spTree>
    <p:extLst>
      <p:ext uri="{BB962C8B-B14F-4D97-AF65-F5344CB8AC3E}">
        <p14:creationId xmlns:p14="http://schemas.microsoft.com/office/powerpoint/2010/main" val="38484254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CAB70B6-FA45-4136-B9F6-F151D677F5C6}"/>
              </a:ext>
            </a:extLst>
          </p:cNvPr>
          <p:cNvSpPr>
            <a:spLocks noGrp="1"/>
          </p:cNvSpPr>
          <p:nvPr>
            <p:ph idx="1"/>
          </p:nvPr>
        </p:nvSpPr>
        <p:spPr>
          <a:xfrm>
            <a:off x="1066800" y="949035"/>
            <a:ext cx="10238509" cy="5749637"/>
          </a:xfrm>
        </p:spPr>
        <p:txBody>
          <a:bodyPr anchor="t" anchorCtr="0"/>
          <a:lstStyle/>
          <a:p>
            <a:r>
              <a:rPr lang="tr-TR" dirty="0" err="1"/>
              <a:t>Beydâvî</a:t>
            </a:r>
            <a:r>
              <a:rPr lang="tr-TR" dirty="0"/>
              <a:t>, tefsirinde genellikle kendinden önceki alimlerin görüşlerini toplayıp tahlil etmekte, gerektiğinde onları eleştirmekte ve onlar üzerinde düşünüp hükümler çıkarmaktadır. Alimlerin zikrettiği görüşler içerisinde </a:t>
            </a:r>
            <a:r>
              <a:rPr lang="tr-TR" dirty="0" err="1"/>
              <a:t>itimad</a:t>
            </a:r>
            <a:r>
              <a:rPr lang="tr-TR" dirty="0"/>
              <a:t> ettiği ve zayıf/</a:t>
            </a:r>
            <a:r>
              <a:rPr lang="tr-TR" dirty="0" err="1"/>
              <a:t>merdud</a:t>
            </a:r>
            <a:r>
              <a:rPr lang="tr-TR" dirty="0"/>
              <a:t> gördüğü fikirleri zikretmekte ve bunlar arasından tercihlerde bulunmaktadır. Zayıf bulduğu görüşleri </a:t>
            </a:r>
            <a:r>
              <a:rPr lang="tr-TR" i="1" dirty="0">
                <a:solidFill>
                  <a:srgbClr val="FF0000"/>
                </a:solidFill>
              </a:rPr>
              <a:t>kile</a:t>
            </a:r>
            <a:r>
              <a:rPr lang="tr-TR" i="1" dirty="0"/>
              <a:t> </a:t>
            </a:r>
            <a:r>
              <a:rPr lang="tr-TR" dirty="0"/>
              <a:t>ya da </a:t>
            </a:r>
            <a:r>
              <a:rPr lang="tr-TR" i="1" dirty="0" err="1">
                <a:solidFill>
                  <a:srgbClr val="FF0000"/>
                </a:solidFill>
              </a:rPr>
              <a:t>ruviye</a:t>
            </a:r>
            <a:r>
              <a:rPr lang="tr-TR" i="1" dirty="0"/>
              <a:t> </a:t>
            </a:r>
            <a:r>
              <a:rPr lang="tr-TR" dirty="0"/>
              <a:t>lafızlarıyla aktarmaktadır.</a:t>
            </a:r>
          </a:p>
          <a:p>
            <a:r>
              <a:rPr lang="tr-TR" dirty="0"/>
              <a:t>Hükme konu olan kelime veya ibareler, şayet daha evvel anlatılmışsa, kısaca </a:t>
            </a:r>
            <a:r>
              <a:rPr lang="tr-TR" dirty="0" err="1"/>
              <a:t>âyeti</a:t>
            </a:r>
            <a:r>
              <a:rPr lang="tr-TR" dirty="0"/>
              <a:t> tefsir eder ve o kelime ve ibarenin açıklaması nerede geçmişse oraya işaret ederek “</a:t>
            </a:r>
            <a:r>
              <a:rPr lang="ar-SA" dirty="0"/>
              <a:t>سبق تفسيرُهُ</a:t>
            </a:r>
            <a:r>
              <a:rPr lang="tr-TR" dirty="0"/>
              <a:t>” demek suretiyle gerekli bilginin oradan alınmasını sağlar. Bu </a:t>
            </a:r>
            <a:r>
              <a:rPr lang="tr-TR" dirty="0" err="1"/>
              <a:t>usûlü</a:t>
            </a:r>
            <a:r>
              <a:rPr lang="tr-TR" dirty="0"/>
              <a:t> ile müellifimiz hem zaman ve malzemeden tasarruf sağlarken, hem de eserini lüzumsuz tafsilat ve tekrarlardan koruyarak onun edebi ve ilmi değerini artırmış olur. </a:t>
            </a:r>
          </a:p>
          <a:p>
            <a:r>
              <a:rPr lang="tr-TR" dirty="0"/>
              <a:t>Eğer, hüküm hususunda mezhepler arasında anlayış farkı bulunmuyorsa, o noktaya temas etmeksizin </a:t>
            </a:r>
            <a:r>
              <a:rPr lang="tr-TR" dirty="0" err="1"/>
              <a:t>âyeti</a:t>
            </a:r>
            <a:r>
              <a:rPr lang="tr-TR" dirty="0"/>
              <a:t> kısaca tefsir eder.</a:t>
            </a:r>
          </a:p>
        </p:txBody>
      </p:sp>
    </p:spTree>
    <p:extLst>
      <p:ext uri="{BB962C8B-B14F-4D97-AF65-F5344CB8AC3E}">
        <p14:creationId xmlns:p14="http://schemas.microsoft.com/office/powerpoint/2010/main" val="22747219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2C2D1F"/>
      </a:dk2>
      <a:lt2>
        <a:srgbClr val="FAF2C5"/>
      </a:lt2>
      <a:accent1>
        <a:srgbClr val="EA9736"/>
      </a:accent1>
      <a:accent2>
        <a:srgbClr val="EACF56"/>
      </a:accent2>
      <a:accent3>
        <a:srgbClr val="77D4D6"/>
      </a:accent3>
      <a:accent4>
        <a:srgbClr val="54AFDC"/>
      </a:accent4>
      <a:accent5>
        <a:srgbClr val="88C363"/>
      </a:accent5>
      <a:accent6>
        <a:srgbClr val="D9D899"/>
      </a:accent6>
      <a:hlink>
        <a:srgbClr val="A7A574"/>
      </a:hlink>
      <a:folHlink>
        <a:srgbClr val="8B887A"/>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9B359FC9-1E88-4883-B31D-CCECAE2A7B38}"/>
    </a:ext>
  </a:extLst>
</a:theme>
</file>

<file path=docProps/app.xml><?xml version="1.0" encoding="utf-8"?>
<Properties xmlns="http://schemas.openxmlformats.org/officeDocument/2006/extended-properties" xmlns:vt="http://schemas.openxmlformats.org/officeDocument/2006/docPropsVTypes">
  <Template>TM16401375[[fn=Madison]]</Template>
  <TotalTime>178</TotalTime>
  <Words>1347</Words>
  <Application>Microsoft Office PowerPoint</Application>
  <PresentationFormat>Geniş ekran</PresentationFormat>
  <Paragraphs>60</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Arial</vt:lpstr>
      <vt:lpstr>MS Shell Dlg 2</vt:lpstr>
      <vt:lpstr>Wingdings</vt:lpstr>
      <vt:lpstr>Wingdings 3</vt:lpstr>
      <vt:lpstr>Madison</vt:lpstr>
      <vt:lpstr>KÂDÎ BEYDÂVÎ</vt:lpstr>
      <vt:lpstr>HAYATI</vt:lpstr>
      <vt:lpstr>PowerPoint Sunusu</vt:lpstr>
      <vt:lpstr>PowerPoint Sunusu</vt:lpstr>
      <vt:lpstr>PowerPoint Sunusu</vt:lpstr>
      <vt:lpstr>PowerPoint Sunusu</vt:lpstr>
      <vt:lpstr>Envâru’t-Tenzîl ve Esrâru’t-Te’vîl</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KÂDÎ BEYDÂVÎ</dc:title>
  <dc:creator>Muhammet Sacit Kurt</dc:creator>
  <cp:lastModifiedBy>Muhammet Sacit Kurt</cp:lastModifiedBy>
  <cp:revision>17</cp:revision>
  <dcterms:created xsi:type="dcterms:W3CDTF">2019-12-04T13:20:33Z</dcterms:created>
  <dcterms:modified xsi:type="dcterms:W3CDTF">2019-12-05T07:20:10Z</dcterms:modified>
</cp:coreProperties>
</file>